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</p:sldIdLst>
  <p:sldSz cy="5143500" cx="9144000"/>
  <p:notesSz cx="6858000" cy="9144000"/>
  <p:embeddedFontLst>
    <p:embeddedFont>
      <p:font typeface="Roboto"/>
      <p:regular r:id="rId61"/>
      <p:bold r:id="rId62"/>
      <p:italic r:id="rId63"/>
      <p:boldItalic r:id="rId6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Roboto-bold.fntdata"/><Relationship Id="rId61" Type="http://schemas.openxmlformats.org/officeDocument/2006/relationships/font" Target="fonts/Roboto-regular.fntdata"/><Relationship Id="rId20" Type="http://schemas.openxmlformats.org/officeDocument/2006/relationships/slide" Target="slides/slide15.xml"/><Relationship Id="rId64" Type="http://schemas.openxmlformats.org/officeDocument/2006/relationships/font" Target="fonts/Roboto-boldItalic.fntdata"/><Relationship Id="rId63" Type="http://schemas.openxmlformats.org/officeDocument/2006/relationships/font" Target="fonts/Roboto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3941f5485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3941f5485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3941f5485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3941f5485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3941f5485a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3941f5485a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3941f5485a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3941f5485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3941f5485a_0_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3941f5485a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3a741dda0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3a741dda0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3a741dda0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3a741dda0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3bac76a2d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3bac76a2d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3941f5485a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3941f5485a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3941f5485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3941f5485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3941f5485a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3941f5485a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3941f5485a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3941f5485a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3941f5485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3941f5485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3a741dda07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3a741dda07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3bac76a2d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3bac76a2d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3941f5485a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3941f5485a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bac76a2d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bac76a2d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3bac76a2d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3bac76a2d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3941f5485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3941f5485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3941f5485a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3941f5485a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3941f5485a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3941f5485a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3941f5485a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3941f5485a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3941f5485a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3941f5485a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3941f5485a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3941f5485a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3a741dda07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3a741dda07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3941f5485a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3941f5485a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3941f5485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3941f5485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3941f5485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3941f5485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3941f5485a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3941f5485a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3941f5485a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3941f5485a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3941f5485a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3941f5485a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3941f5485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3941f5485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3941f5485a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3941f5485a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3941f5485a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3941f5485a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3941f5485a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3941f5485a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3941f5485a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3941f5485a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3bac76a2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3bac76a2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3941f5485a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3941f5485a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3bac76a2d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3bac76a2d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3bac76a2d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3bac76a2d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3a741dda0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3a741dda0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3a741dda0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3a741dda0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3a741dda0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3a741dda0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3941f5485a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3941f5485a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3941f5485a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3941f5485a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3a741dda0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3a741dda0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3a741dda0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3a741dda0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3a741dda07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3a741dda07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3a741dda07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3a741dda0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3941f5485a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3941f5485a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3941f5485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3941f5485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3941f5485a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3941f5485a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3941f5485a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3941f5485a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3941f5485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3941f5485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gif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6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3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6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18.gif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20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377500" cy="370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</a:t>
            </a:r>
            <a:r>
              <a:rPr lang="en"/>
              <a:t> Dots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Foundation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Topological</a:t>
            </a:r>
            <a:r>
              <a:rPr lang="en"/>
              <a:t> Qubits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33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8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4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lang="en" sz="3300"/>
              <a:t>Quantum Dots</a:t>
            </a:r>
            <a:endParaRPr sz="3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What are QD?</a:t>
            </a:r>
            <a:endParaRPr/>
          </a:p>
        </p:txBody>
      </p:sp>
      <p:sp>
        <p:nvSpPr>
          <p:cNvPr id="121" name="Google Shape;12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Quantum dots are nanoscale semiconductor structures, typically 2-10 nanometers in size 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Examples</a:t>
            </a:r>
            <a:endParaRPr sz="16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Cadmium selenide (CdSe)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Cadmium telluride (CdTe)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Indium arsenide (InAs)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Lead selenide (PbSe)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AutoNum type="arabicPeriod"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Gallium Arsneids(GaAS)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/>
          <p:nvPr>
            <p:ph type="title"/>
          </p:nvPr>
        </p:nvSpPr>
        <p:spPr>
          <a:xfrm>
            <a:off x="311700" y="58325"/>
            <a:ext cx="8520600" cy="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  </a:t>
            </a:r>
            <a:r>
              <a:rPr b="1" lang="en" sz="1655"/>
              <a:t>Quantum Dots: From Molecules to Nanocrystals</a:t>
            </a:r>
            <a:endParaRPr b="1" sz="165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7"/>
          <p:cNvSpPr txBox="1"/>
          <p:nvPr>
            <p:ph idx="1" type="body"/>
          </p:nvPr>
        </p:nvSpPr>
        <p:spPr>
          <a:xfrm>
            <a:off x="311700" y="592875"/>
            <a:ext cx="8520600" cy="39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Bulk Materials: Continuous Bands:</a:t>
            </a:r>
            <a:endParaRPr b="1" sz="1300">
              <a:solidFill>
                <a:schemeClr val="dk1"/>
              </a:solidFill>
            </a:endParaRPr>
          </a:p>
          <a:p>
            <a:pPr indent="-127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In bulk materials, like metals or semiconductors, we have an enormous number of atoms, leading to an immense number of interactions. </a:t>
            </a:r>
            <a:endParaRPr sz="1100">
              <a:solidFill>
                <a:schemeClr val="dk1"/>
              </a:solidFill>
            </a:endParaRPr>
          </a:p>
          <a:p>
            <a:pPr indent="-127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These interactions result in a vast number of closely spaced energy levels, forming what we call 'continuous bands'. </a:t>
            </a:r>
            <a:endParaRPr sz="1100">
              <a:solidFill>
                <a:schemeClr val="dk1"/>
              </a:solidFill>
            </a:endParaRPr>
          </a:p>
          <a:p>
            <a:pPr indent="0" lvl="0" marL="1143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Quantum Dots: Discrete Levels:</a:t>
            </a:r>
            <a:endParaRPr b="1" sz="1300">
              <a:solidFill>
                <a:schemeClr val="dk1"/>
              </a:solidFill>
            </a:endParaRPr>
          </a:p>
          <a:p>
            <a:pPr indent="-1270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Quantum dots are nanoscale crystals, containing a finite, but controllable, number of atoms. </a:t>
            </a:r>
            <a:endParaRPr sz="1100">
              <a:solidFill>
                <a:schemeClr val="dk1"/>
              </a:solidFill>
            </a:endParaRPr>
          </a:p>
          <a:p>
            <a:pPr indent="-127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With fewer atoms, there are fewer interactions, and the energy levels become more spaced out, or 'discrete'. </a:t>
            </a:r>
            <a:endParaRPr sz="1100">
              <a:solidFill>
                <a:schemeClr val="dk1"/>
              </a:solidFill>
            </a:endParaRPr>
          </a:p>
          <a:p>
            <a:pPr indent="0" lvl="0" marL="1143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</a:t>
            </a:r>
            <a:r>
              <a:rPr b="1" lang="en" sz="1300">
                <a:solidFill>
                  <a:schemeClr val="dk1"/>
                </a:solidFill>
              </a:rPr>
              <a:t>Analogy:</a:t>
            </a:r>
            <a:endParaRPr b="1" sz="1300">
              <a:solidFill>
                <a:schemeClr val="dk1"/>
              </a:solidFill>
            </a:endParaRPr>
          </a:p>
          <a:p>
            <a:pPr indent="0" lvl="0" marL="1143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Think of it like the difference between a large orchestra (bulk) producing a continuous range of sounds, and a small ensemble (QD) producing distinct notes.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/>
          <p:nvPr>
            <p:ph type="title"/>
          </p:nvPr>
        </p:nvSpPr>
        <p:spPr>
          <a:xfrm>
            <a:off x="311700" y="445025"/>
            <a:ext cx="8520600" cy="4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lang="en" sz="1800"/>
              <a:t>Quantum Confinement: The Impact of Limited Interactions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400"/>
          </a:p>
        </p:txBody>
      </p:sp>
      <p:sp>
        <p:nvSpPr>
          <p:cNvPr id="133" name="Google Shape;133;p28"/>
          <p:cNvSpPr txBox="1"/>
          <p:nvPr>
            <p:ph idx="1" type="body"/>
          </p:nvPr>
        </p:nvSpPr>
        <p:spPr>
          <a:xfrm>
            <a:off x="311700" y="903900"/>
            <a:ext cx="8520600" cy="3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1"/>
                </a:solidFill>
              </a:rPr>
              <a:t>Fewer Atoms, Fewer Splittings:</a:t>
            </a:r>
            <a:endParaRPr b="1" sz="4800">
              <a:solidFill>
                <a:schemeClr val="dk1"/>
              </a:solidFill>
            </a:endParaRPr>
          </a:p>
          <a:p>
            <a:pPr indent="-32766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800">
                <a:solidFill>
                  <a:schemeClr val="dk1"/>
                </a:solidFill>
              </a:rPr>
              <a:t>With fewer atoms, there are fewer interactions and therefore fewer 'splittings' of energy levels. </a:t>
            </a:r>
            <a:endParaRPr sz="4800">
              <a:solidFill>
                <a:schemeClr val="dk1"/>
              </a:solidFill>
            </a:endParaRPr>
          </a:p>
          <a:p>
            <a:pPr indent="-32766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800">
                <a:solidFill>
                  <a:schemeClr val="dk1"/>
                </a:solidFill>
              </a:rPr>
              <a:t>This results in larger energy gaps between the discrete levels. </a:t>
            </a:r>
            <a:endParaRPr sz="4800">
              <a:solidFill>
                <a:schemeClr val="dk1"/>
              </a:solidFill>
            </a:endParaRPr>
          </a:p>
          <a:p>
            <a:pPr indent="-32766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800">
                <a:solidFill>
                  <a:schemeClr val="dk1"/>
                </a:solidFill>
              </a:rPr>
              <a:t>We call this '</a:t>
            </a:r>
            <a:r>
              <a:rPr b="1" lang="en" sz="4800">
                <a:solidFill>
                  <a:schemeClr val="dk1"/>
                </a:solidFill>
              </a:rPr>
              <a:t>quantum confinement</a:t>
            </a:r>
            <a:r>
              <a:rPr lang="en" sz="4800">
                <a:solidFill>
                  <a:schemeClr val="dk1"/>
                </a:solidFill>
              </a:rPr>
              <a:t>'</a:t>
            </a:r>
            <a:endParaRPr sz="4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dk1"/>
                </a:solidFill>
              </a:rPr>
              <a:t>Electron Movement:</a:t>
            </a:r>
            <a:endParaRPr b="1" sz="4800">
              <a:solidFill>
                <a:schemeClr val="dk1"/>
              </a:solidFill>
            </a:endParaRPr>
          </a:p>
          <a:p>
            <a:pPr indent="0" lvl="0" marL="40005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</a:rPr>
              <a:t>Electrons in quantum dots need more energy to move between these discrete levels compared to electrons in bulk materials </a:t>
            </a:r>
            <a:endParaRPr sz="4800">
              <a:solidFill>
                <a:schemeClr val="dk1"/>
              </a:solidFill>
            </a:endParaRPr>
          </a:p>
          <a:p>
            <a:pPr indent="-30652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➢"/>
            </a:pPr>
            <a:r>
              <a:rPr b="1" lang="en" sz="3775">
                <a:solidFill>
                  <a:schemeClr val="dk1"/>
                </a:solidFill>
              </a:rPr>
              <a:t> </a:t>
            </a:r>
            <a:r>
              <a:rPr b="1" lang="en" sz="5375">
                <a:solidFill>
                  <a:srgbClr val="38761D"/>
                </a:solidFill>
              </a:rPr>
              <a:t>It's not that confinement magically creates discrete levels. It's that it removes the interactions that created the continuous bands in the first place </a:t>
            </a:r>
            <a:endParaRPr b="1" sz="5375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9"/>
          <p:cNvSpPr txBox="1"/>
          <p:nvPr>
            <p:ph type="title"/>
          </p:nvPr>
        </p:nvSpPr>
        <p:spPr>
          <a:xfrm>
            <a:off x="311700" y="58325"/>
            <a:ext cx="8520600" cy="4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" sz="1100"/>
              <a:t>                                                 </a:t>
            </a:r>
            <a:r>
              <a:rPr b="1" lang="en" sz="1655"/>
              <a:t>Quantum Dots: From Molecules to Nanocrystals</a:t>
            </a:r>
            <a:endParaRPr b="1" sz="165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9"/>
          <p:cNvSpPr txBox="1"/>
          <p:nvPr>
            <p:ph idx="1" type="body"/>
          </p:nvPr>
        </p:nvSpPr>
        <p:spPr>
          <a:xfrm>
            <a:off x="311700" y="592875"/>
            <a:ext cx="8520600" cy="39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 </a:t>
            </a:r>
            <a:endParaRPr b="1" sz="1300">
              <a:solidFill>
                <a:schemeClr val="dk1"/>
              </a:solidFill>
            </a:endParaRPr>
          </a:p>
          <a:p>
            <a:pPr indent="-1460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Bulk </a:t>
            </a:r>
            <a:r>
              <a:rPr b="1" lang="en" sz="1400">
                <a:solidFill>
                  <a:schemeClr val="dk1"/>
                </a:solidFill>
              </a:rPr>
              <a:t>Semiconductor</a:t>
            </a:r>
            <a:r>
              <a:rPr lang="en" sz="1400">
                <a:solidFill>
                  <a:schemeClr val="dk1"/>
                </a:solidFill>
              </a:rPr>
              <a:t> - Many atoms, huge number of </a:t>
            </a:r>
            <a:r>
              <a:rPr lang="en" sz="1400">
                <a:solidFill>
                  <a:schemeClr val="dk1"/>
                </a:solidFill>
              </a:rPr>
              <a:t>orbital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intersections</a:t>
            </a:r>
            <a:r>
              <a:rPr lang="en" sz="1400">
                <a:solidFill>
                  <a:schemeClr val="dk1"/>
                </a:solidFill>
              </a:rPr>
              <a:t> -&gt; energy bands are nearly </a:t>
            </a:r>
            <a:r>
              <a:rPr lang="en" sz="1400">
                <a:solidFill>
                  <a:schemeClr val="dk1"/>
                </a:solidFill>
              </a:rPr>
              <a:t>continuous</a:t>
            </a:r>
            <a:r>
              <a:rPr lang="en" sz="1400">
                <a:solidFill>
                  <a:schemeClr val="dk1"/>
                </a:solidFill>
              </a:rPr>
              <a:t> ,electrons can move without </a:t>
            </a:r>
            <a:r>
              <a:rPr lang="en" sz="1400">
                <a:solidFill>
                  <a:schemeClr val="dk1"/>
                </a:solidFill>
              </a:rPr>
              <a:t>significant</a:t>
            </a:r>
            <a:r>
              <a:rPr lang="en" sz="1400">
                <a:solidFill>
                  <a:schemeClr val="dk1"/>
                </a:solidFill>
              </a:rPr>
              <a:t> constains</a:t>
            </a:r>
            <a:r>
              <a:rPr lang="en" sz="1400">
                <a:solidFill>
                  <a:schemeClr val="dk1"/>
                </a:solidFill>
              </a:rPr>
              <a:t> 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1460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b="1" lang="en" sz="1400">
                <a:solidFill>
                  <a:schemeClr val="dk1"/>
                </a:solidFill>
              </a:rPr>
              <a:t>Quantum Dots</a:t>
            </a:r>
            <a:r>
              <a:rPr lang="en" sz="1400">
                <a:solidFill>
                  <a:schemeClr val="dk1"/>
                </a:solidFill>
              </a:rPr>
              <a:t> - Small </a:t>
            </a:r>
            <a:r>
              <a:rPr lang="en" sz="1400">
                <a:solidFill>
                  <a:schemeClr val="dk1"/>
                </a:solidFill>
              </a:rPr>
              <a:t>semiconductor</a:t>
            </a:r>
            <a:r>
              <a:rPr lang="en" sz="1400">
                <a:solidFill>
                  <a:schemeClr val="dk1"/>
                </a:solidFill>
              </a:rPr>
              <a:t>, </a:t>
            </a:r>
            <a:r>
              <a:rPr lang="en" sz="1400">
                <a:solidFill>
                  <a:schemeClr val="dk1"/>
                </a:solidFill>
              </a:rPr>
              <a:t>Fewer</a:t>
            </a:r>
            <a:r>
              <a:rPr lang="en" sz="1400">
                <a:solidFill>
                  <a:schemeClr val="dk1"/>
                </a:solidFill>
              </a:rPr>
              <a:t> atoms, less oribat </a:t>
            </a:r>
            <a:r>
              <a:rPr lang="en" sz="1400">
                <a:solidFill>
                  <a:schemeClr val="dk1"/>
                </a:solidFill>
              </a:rPr>
              <a:t>interactions</a:t>
            </a:r>
            <a:r>
              <a:rPr lang="en" sz="1400">
                <a:solidFill>
                  <a:schemeClr val="dk1"/>
                </a:solidFill>
              </a:rPr>
              <a:t>- &gt;Discrete </a:t>
            </a:r>
            <a:r>
              <a:rPr lang="en" sz="1400">
                <a:solidFill>
                  <a:schemeClr val="dk1"/>
                </a:solidFill>
              </a:rPr>
              <a:t>energy</a:t>
            </a:r>
            <a:r>
              <a:rPr lang="en" sz="1400">
                <a:solidFill>
                  <a:schemeClr val="dk1"/>
                </a:solidFill>
              </a:rPr>
              <a:t> levels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-1460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Electrons in quantum dots need more energy to move between these discrete levels compared to electrons in bulk materials “</a:t>
            </a:r>
            <a:r>
              <a:rPr b="1" lang="en" sz="1400">
                <a:solidFill>
                  <a:srgbClr val="0000FF"/>
                </a:solidFill>
              </a:rPr>
              <a:t>Quantum Confinement</a:t>
            </a:r>
            <a:r>
              <a:rPr lang="en" sz="1400">
                <a:solidFill>
                  <a:schemeClr val="dk1"/>
                </a:solidFill>
              </a:rPr>
              <a:t>”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579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900" y="107350"/>
            <a:ext cx="7264800" cy="489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Atom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Its Energy Levels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739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85357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lang="en" sz="1390"/>
              <a:t>Tunability: The Chemist's Playground at the Nanoscale</a:t>
            </a:r>
            <a:endParaRPr sz="139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165" name="Google Shape;165;p34"/>
          <p:cNvSpPr txBox="1"/>
          <p:nvPr>
            <p:ph idx="1" type="body"/>
          </p:nvPr>
        </p:nvSpPr>
        <p:spPr>
          <a:xfrm>
            <a:off x="311700" y="903900"/>
            <a:ext cx="8520600" cy="3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Size and Composition Control: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The size and composition of quantum dots can be precisely controlled during synthesis.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This allows us to tailor their electronic and optical properties.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Energy Level Spacing: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The smaller the quantum dot, the fewer atoms it contains, and the more spaced out the energy levels become.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This means that we can tune the energy gap by changing the size of the quantum dot.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Optical Properties: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Quantum dots can absorb and emit light at specific wavelengths, depending on their size and composition.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This makes them useful for applications in lighting, displays, and bioimaging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Chemical Functionality:</a:t>
            </a:r>
            <a:endParaRPr b="1"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The surface of quantum dots can be functionalized with various ligands, allowing for chemical control and integration into different systems.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5"/>
          <p:cNvSpPr txBox="1"/>
          <p:nvPr>
            <p:ph type="title"/>
          </p:nvPr>
        </p:nvSpPr>
        <p:spPr>
          <a:xfrm>
            <a:off x="427925" y="1641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rPr lang="en" sz="1800"/>
              <a:t>Tunability: The Chemist's Playground at the Nanoscale</a:t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800"/>
          </a:p>
        </p:txBody>
      </p:sp>
      <p:sp>
        <p:nvSpPr>
          <p:cNvPr id="171" name="Google Shape;171;p35"/>
          <p:cNvSpPr txBox="1"/>
          <p:nvPr>
            <p:ph idx="1" type="body"/>
          </p:nvPr>
        </p:nvSpPr>
        <p:spPr>
          <a:xfrm>
            <a:off x="311700" y="903900"/>
            <a:ext cx="8520600" cy="366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The size and composition of quantum dots can be precisely controlled during synthesis.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indent="-32385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This allows us to tailor their electronic, optical properties and </a:t>
            </a:r>
            <a:r>
              <a:rPr lang="en" sz="1500">
                <a:solidFill>
                  <a:schemeClr val="dk1"/>
                </a:solidFill>
              </a:rPr>
              <a:t>energy gap by changing the size of the quantum dot.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 </a:t>
            </a:r>
            <a:endParaRPr sz="1500">
              <a:solidFill>
                <a:schemeClr val="dk1"/>
              </a:solidFill>
            </a:endParaRPr>
          </a:p>
          <a:p>
            <a:pPr indent="-32385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Quantum dots can absorb and emit light at specific wavelengths, which makes them useful for applications in lighting, displays, and bioimaging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   </a:t>
            </a:r>
            <a:endParaRPr b="1" sz="1500">
              <a:solidFill>
                <a:schemeClr val="dk1"/>
              </a:solidFill>
            </a:endParaRPr>
          </a:p>
          <a:p>
            <a:pPr indent="-323850" lvl="0" marL="3429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The surface of quantum dots can be functionalized with various ligands, allowing for chemical control and integration into different systems.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QD Features</a:t>
            </a:r>
            <a:endParaRPr/>
          </a:p>
        </p:txBody>
      </p:sp>
      <p:sp>
        <p:nvSpPr>
          <p:cNvPr id="177" name="Google Shape;177;p36"/>
          <p:cNvSpPr txBox="1"/>
          <p:nvPr>
            <p:ph idx="1" type="body"/>
          </p:nvPr>
        </p:nvSpPr>
        <p:spPr>
          <a:xfrm>
            <a:off x="369825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Semiconductors</a:t>
            </a:r>
            <a:endParaRPr sz="15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They are a collections of atoms with orbital splitting that generate higher energy level 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They have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higher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energy level than the valence -</a:t>
            </a:r>
            <a:r>
              <a:rPr lang="en" sz="15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Conduction band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 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semiconductors they have a good tunability</a:t>
            </a: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Atoms</a:t>
            </a:r>
            <a:endParaRPr sz="15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They have Discrete energy levels</a:t>
            </a:r>
            <a:endParaRPr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Electrons cannot move freely in the space as bulk matter -</a:t>
            </a:r>
            <a:r>
              <a:rPr lang="en" sz="15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rPr>
              <a:t>Quantum confinement</a:t>
            </a:r>
            <a:endParaRPr sz="1500">
              <a:solidFill>
                <a:srgbClr val="6AA84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Light emission -Semiconductors offertunability robustness and scalability that atoms dont</a:t>
            </a:r>
            <a:endParaRPr sz="15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              </a:t>
            </a:r>
            <a:r>
              <a:rPr b="1" lang="en" sz="1800"/>
              <a:t>Quantum Dot - Excitation &amp; Light Emission</a:t>
            </a:r>
            <a:endParaRPr sz="3500"/>
          </a:p>
        </p:txBody>
      </p:sp>
      <p:sp>
        <p:nvSpPr>
          <p:cNvPr id="183" name="Google Shape;183;p37"/>
          <p:cNvSpPr txBox="1"/>
          <p:nvPr>
            <p:ph idx="1" type="body"/>
          </p:nvPr>
        </p:nvSpPr>
        <p:spPr>
          <a:xfrm>
            <a:off x="6234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" sz="1100">
                <a:solidFill>
                  <a:schemeClr val="dk1"/>
                </a:solidFill>
              </a:rPr>
              <a:t> </a:t>
            </a:r>
            <a:endParaRPr b="1"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100">
                <a:solidFill>
                  <a:schemeClr val="dk1"/>
                </a:solidFill>
              </a:rPr>
              <a:t>What is an Exciton?</a:t>
            </a:r>
            <a:endParaRPr b="1" sz="1100">
              <a:solidFill>
                <a:schemeClr val="dk1"/>
              </a:solidFill>
            </a:endParaRPr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When a quantum dot absorbs a photon (or is excited by an electrical current), an electron is energized and jumps from the valence band to the conduction band. </a:t>
            </a:r>
            <a:endParaRPr sz="1100">
              <a:solidFill>
                <a:schemeClr val="dk1"/>
              </a:solidFill>
            </a:endParaRPr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This leaves behind a 'hole' in the valence band, a region of positive charge. </a:t>
            </a:r>
            <a:endParaRPr sz="1100">
              <a:solidFill>
                <a:schemeClr val="dk1"/>
              </a:solidFill>
            </a:endParaRPr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Due to their opposite charges, the electron and hole attract each other, forming a bound pair called an exciton. </a:t>
            </a:r>
            <a:endParaRPr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100">
                <a:solidFill>
                  <a:schemeClr val="dk1"/>
                </a:solidFill>
              </a:rPr>
              <a:t>Exciton Formation and Recombination:</a:t>
            </a:r>
            <a:endParaRPr b="1" sz="1100">
              <a:solidFill>
                <a:schemeClr val="dk1"/>
              </a:solidFill>
            </a:endParaRPr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The exciton is an unstable, higher-energy state. </a:t>
            </a:r>
            <a:endParaRPr sz="1100">
              <a:solidFill>
                <a:schemeClr val="dk1"/>
              </a:solidFill>
            </a:endParaRPr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 The electron and hole will naturally recombine, with the electron falling back into the hole. </a:t>
            </a:r>
            <a:endParaRPr sz="1100">
              <a:solidFill>
                <a:schemeClr val="dk1"/>
              </a:solidFill>
            </a:endParaRPr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 This recombination releases energy in the form of a photon, which is the light emitted by the quantum dot. </a:t>
            </a:r>
            <a:endParaRPr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100">
                <a:solidFill>
                  <a:schemeClr val="dk1"/>
                </a:solidFill>
              </a:rPr>
              <a:t>Energy and Color:</a:t>
            </a:r>
            <a:endParaRPr b="1" sz="1100">
              <a:solidFill>
                <a:schemeClr val="dk1"/>
              </a:solidFill>
            </a:endParaRPr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"</a:t>
            </a:r>
            <a:r>
              <a:rPr lang="en" sz="1100">
                <a:solidFill>
                  <a:schemeClr val="dk1"/>
                </a:solidFill>
              </a:rPr>
              <a:t>The energy of the emitted photon corresponds to the energy difference between the conduction and valence bands (the band gap). </a:t>
            </a:r>
            <a:endParaRPr sz="1100">
              <a:solidFill>
                <a:schemeClr val="dk1"/>
              </a:solidFill>
            </a:endParaRPr>
          </a:p>
          <a:p>
            <a:pPr indent="-293211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100">
                <a:solidFill>
                  <a:schemeClr val="dk1"/>
                </a:solidFill>
              </a:rPr>
              <a:t> The size of the quantum dot dictates the band gap. Smaller dots have larger band gaps, resulting in higher energy photons (shorter wavelengths, like blue light). 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800"/>
              <a:t>              Quantum Dot - Excitation &amp; Light Emission</a:t>
            </a:r>
            <a:endParaRPr sz="3500"/>
          </a:p>
        </p:txBody>
      </p:sp>
      <p:sp>
        <p:nvSpPr>
          <p:cNvPr id="189" name="Google Shape;189;p38"/>
          <p:cNvSpPr txBox="1"/>
          <p:nvPr>
            <p:ph idx="1" type="body"/>
          </p:nvPr>
        </p:nvSpPr>
        <p:spPr>
          <a:xfrm>
            <a:off x="6234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</a:t>
            </a:r>
            <a:endParaRPr b="1" sz="1100">
              <a:solidFill>
                <a:schemeClr val="dk1"/>
              </a:solidFill>
            </a:endParaRPr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300">
                <a:solidFill>
                  <a:schemeClr val="dk1"/>
                </a:solidFill>
              </a:rPr>
              <a:t>What is an Exciton?</a:t>
            </a:r>
            <a:endParaRPr b="1" sz="1300">
              <a:solidFill>
                <a:schemeClr val="dk1"/>
              </a:solidFill>
            </a:endParaRPr>
          </a:p>
          <a:p>
            <a:pPr indent="-304958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300">
                <a:solidFill>
                  <a:schemeClr val="dk1"/>
                </a:solidFill>
              </a:rPr>
              <a:t>When a quantum dot absorbs an energy ( photon or an electrical current), an electron jumps from the valence band to the conduction band. and leaves </a:t>
            </a:r>
            <a:r>
              <a:rPr lang="en" sz="1300">
                <a:solidFill>
                  <a:schemeClr val="dk1"/>
                </a:solidFill>
              </a:rPr>
              <a:t>a 'hole' in the valence band, a region of positive charge.</a:t>
            </a:r>
            <a:endParaRPr sz="1300">
              <a:solidFill>
                <a:schemeClr val="dk1"/>
              </a:solidFill>
            </a:endParaRPr>
          </a:p>
          <a:p>
            <a:pPr indent="-304958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300">
                <a:solidFill>
                  <a:schemeClr val="dk1"/>
                </a:solidFill>
              </a:rPr>
              <a:t>Due to their opposite charges, the electron and hole attract each other, forming a bound pair called an </a:t>
            </a:r>
            <a:r>
              <a:rPr b="1" lang="en" sz="1300">
                <a:solidFill>
                  <a:schemeClr val="dk1"/>
                </a:solidFill>
              </a:rPr>
              <a:t>exciton</a:t>
            </a:r>
            <a:r>
              <a:rPr lang="en" sz="1300">
                <a:solidFill>
                  <a:schemeClr val="dk1"/>
                </a:solidFill>
              </a:rPr>
              <a:t>. </a:t>
            </a:r>
            <a:endParaRPr sz="1300">
              <a:solidFill>
                <a:schemeClr val="dk1"/>
              </a:solidFill>
            </a:endParaRPr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300">
                <a:solidFill>
                  <a:schemeClr val="dk1"/>
                </a:solidFill>
              </a:rPr>
              <a:t>Exciton Formation and Recombination:</a:t>
            </a:r>
            <a:endParaRPr b="1" sz="1300">
              <a:solidFill>
                <a:schemeClr val="dk1"/>
              </a:solidFill>
            </a:endParaRPr>
          </a:p>
          <a:p>
            <a:pPr indent="-304958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300">
                <a:solidFill>
                  <a:schemeClr val="dk1"/>
                </a:solidFill>
              </a:rPr>
              <a:t>The exciton is an unstable, higher-energy state. Thus </a:t>
            </a:r>
            <a:r>
              <a:rPr lang="en" sz="1300">
                <a:solidFill>
                  <a:schemeClr val="dk1"/>
                </a:solidFill>
              </a:rPr>
              <a:t>The electron will naturally fall back to the hole and recombine</a:t>
            </a:r>
            <a:endParaRPr sz="1300">
              <a:solidFill>
                <a:schemeClr val="dk1"/>
              </a:solidFill>
            </a:endParaRPr>
          </a:p>
          <a:p>
            <a:pPr indent="-304958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300">
                <a:solidFill>
                  <a:schemeClr val="dk1"/>
                </a:solidFill>
              </a:rPr>
              <a:t>  This recombination releases energy in the form of a photon, which is the light emitted by the quantum dot. </a:t>
            </a:r>
            <a:endParaRPr sz="1300">
              <a:solidFill>
                <a:schemeClr val="dk1"/>
              </a:solidFill>
            </a:endParaRPr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1300">
                <a:solidFill>
                  <a:schemeClr val="dk1"/>
                </a:solidFill>
              </a:rPr>
              <a:t>Energy and Color:</a:t>
            </a:r>
            <a:endParaRPr b="1" sz="1300">
              <a:solidFill>
                <a:schemeClr val="dk1"/>
              </a:solidFill>
            </a:endParaRPr>
          </a:p>
          <a:p>
            <a:pPr indent="-304958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○"/>
            </a:pPr>
            <a:r>
              <a:rPr lang="en" sz="1300">
                <a:solidFill>
                  <a:schemeClr val="dk1"/>
                </a:solidFill>
              </a:rPr>
              <a:t>The energy of the emitted photon corresponds to the energy difference between the conduction and valence bands (the band gap). </a:t>
            </a:r>
            <a:endParaRPr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57812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62995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 rotWithShape="1">
          <a:blip r:embed="rId3">
            <a:alphaModFix/>
          </a:blip>
          <a:srcRect b="0" l="-4340" r="0" t="0"/>
          <a:stretch/>
        </p:blipFill>
        <p:spPr>
          <a:xfrm>
            <a:off x="939575" y="191150"/>
            <a:ext cx="7390775" cy="489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2"/>
          <p:cNvSpPr txBox="1"/>
          <p:nvPr>
            <p:ph type="title"/>
          </p:nvPr>
        </p:nvSpPr>
        <p:spPr>
          <a:xfrm>
            <a:off x="311700" y="286250"/>
            <a:ext cx="852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Common </a:t>
            </a:r>
            <a:r>
              <a:rPr lang="en"/>
              <a:t>Industrial</a:t>
            </a:r>
            <a:r>
              <a:rPr lang="en"/>
              <a:t> Usage</a:t>
            </a:r>
            <a:endParaRPr/>
          </a:p>
        </p:txBody>
      </p:sp>
      <p:sp>
        <p:nvSpPr>
          <p:cNvPr id="210" name="Google Shape;210;p42"/>
          <p:cNvSpPr txBox="1"/>
          <p:nvPr>
            <p:ph idx="1" type="body"/>
          </p:nvPr>
        </p:nvSpPr>
        <p:spPr>
          <a:xfrm>
            <a:off x="311700" y="903475"/>
            <a:ext cx="8520600" cy="3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Displays and Lighting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QDs are used in flat panel displays and colored lighting for improved color accuracy and energy efficiency</a:t>
            </a: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Applications in TVs, monitors, and LED lighting.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Biomedical Imaging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QDs serve as fluorescent markers for biological and medical diagnostics</a:t>
            </a: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Enhanced imaging for cellular processes and tumor targeting.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Photodetectors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QDPs (Quantum Dot Photodetectors) are used in visible and infrared light cameras</a:t>
            </a: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Applications in machine vision, industrial inspection, and spectroscopy.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Photovoltaics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QDs are being explored for improving solar cell efficiency</a:t>
            </a: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Photocatalysts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Used in light-driven chemical conversion of water into hydrogen for solar fuel</a:t>
            </a:r>
            <a:r>
              <a:rPr lang="en" sz="1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21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3"/>
          <p:cNvSpPr txBox="1"/>
          <p:nvPr>
            <p:ph idx="4294967295" type="title"/>
          </p:nvPr>
        </p:nvSpPr>
        <p:spPr>
          <a:xfrm>
            <a:off x="623400" y="1017525"/>
            <a:ext cx="8520600" cy="17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                         Qubits</a:t>
            </a:r>
            <a:endParaRPr sz="33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4"/>
          <p:cNvSpPr txBox="1"/>
          <p:nvPr>
            <p:ph type="title"/>
          </p:nvPr>
        </p:nvSpPr>
        <p:spPr>
          <a:xfrm>
            <a:off x="360300" y="143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b="1" lang="en" sz="1390"/>
              <a:t>Quantum Dots for Quantum Computing: Superposition States</a:t>
            </a:r>
            <a:endParaRPr b="1" sz="139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520"/>
          </a:p>
        </p:txBody>
      </p:sp>
      <p:sp>
        <p:nvSpPr>
          <p:cNvPr id="221" name="Google Shape;221;p44"/>
          <p:cNvSpPr txBox="1"/>
          <p:nvPr>
            <p:ph idx="1" type="body"/>
          </p:nvPr>
        </p:nvSpPr>
        <p:spPr>
          <a:xfrm>
            <a:off x="311700" y="544275"/>
            <a:ext cx="8520600" cy="40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 </a:t>
            </a:r>
            <a:r>
              <a:rPr b="1" lang="en" sz="1200" u="sng">
                <a:solidFill>
                  <a:schemeClr val="dk1"/>
                </a:solidFill>
              </a:rPr>
              <a:t>Qubit Representation:</a:t>
            </a:r>
            <a:endParaRPr b="1" sz="1200" u="sng">
              <a:solidFill>
                <a:schemeClr val="dk1"/>
              </a:solidFill>
            </a:endParaRPr>
          </a:p>
          <a:p>
            <a:pPr indent="-304800" lvl="2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</a:pPr>
            <a:r>
              <a:rPr lang="en" sz="1200">
                <a:solidFill>
                  <a:schemeClr val="dk1"/>
                </a:solidFill>
              </a:rPr>
              <a:t>In quantum computing, we use qubits, which can exist in a superposition of two states, |0⟩ and |1⟩.  We define these </a:t>
            </a:r>
            <a:r>
              <a:rPr lang="en" sz="1200">
                <a:solidFill>
                  <a:schemeClr val="dk1"/>
                </a:solidFill>
              </a:rPr>
              <a:t>states</a:t>
            </a:r>
            <a:r>
              <a:rPr lang="en" sz="1200">
                <a:solidFill>
                  <a:schemeClr val="dk1"/>
                </a:solidFill>
              </a:rPr>
              <a:t> upon the energy levels </a:t>
            </a:r>
            <a:endParaRPr sz="1200">
              <a:solidFill>
                <a:schemeClr val="dk1"/>
              </a:solidFill>
            </a:endParaRPr>
          </a:p>
          <a:p>
            <a:pPr indent="0" lvl="0" marL="5715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dk1"/>
                </a:solidFill>
              </a:rPr>
              <a:t>Superposition Creation:</a:t>
            </a:r>
            <a:endParaRPr b="1" sz="1200" u="sng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By applying a carefully timed pulse of energy (e.g., light), we can create a superposition state, where the electron is in both energy levels simultaneously.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 </a:t>
            </a:r>
            <a:r>
              <a:rPr b="1" lang="en" sz="1200" u="sng">
                <a:solidFill>
                  <a:schemeClr val="dk1"/>
                </a:solidFill>
              </a:rPr>
              <a:t>E</a:t>
            </a:r>
            <a:r>
              <a:rPr b="1" lang="en" sz="1200" u="sng">
                <a:solidFill>
                  <a:schemeClr val="dk1"/>
                </a:solidFill>
              </a:rPr>
              <a:t>lectron Excitation:</a:t>
            </a:r>
            <a:endParaRPr b="1" sz="1200" u="sng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Applying a precise amount of energy excites an electron from a lower (valence-like) to a higher (conduction-like) level, changing the qubit state.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561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9072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8"/>
          <p:cNvSpPr txBox="1"/>
          <p:nvPr>
            <p:ph type="title"/>
          </p:nvPr>
        </p:nvSpPr>
        <p:spPr>
          <a:xfrm>
            <a:off x="311700" y="1601200"/>
            <a:ext cx="8520600" cy="13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Little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Physics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9"/>
          <p:cNvSpPr txBox="1"/>
          <p:nvPr>
            <p:ph type="title"/>
          </p:nvPr>
        </p:nvSpPr>
        <p:spPr>
          <a:xfrm>
            <a:off x="311700" y="286250"/>
            <a:ext cx="8520600" cy="5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A QD -Wire System - </a:t>
            </a:r>
            <a:r>
              <a:rPr lang="en"/>
              <a:t>Topological</a:t>
            </a:r>
            <a:r>
              <a:rPr lang="en"/>
              <a:t> phase</a:t>
            </a:r>
            <a:endParaRPr/>
          </a:p>
        </p:txBody>
      </p:sp>
      <p:sp>
        <p:nvSpPr>
          <p:cNvPr id="247" name="Google Shape;247;p49"/>
          <p:cNvSpPr txBox="1"/>
          <p:nvPr>
            <p:ph idx="1" type="body"/>
          </p:nvPr>
        </p:nvSpPr>
        <p:spPr>
          <a:xfrm>
            <a:off x="311700" y="903475"/>
            <a:ext cx="8520600" cy="3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 u="sng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endParaRPr sz="7200" u="sng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Assume we use QDs 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confinement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and tunability and combine them with nanowires</a:t>
            </a:r>
            <a:endParaRPr sz="7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nanowire-QD system is highly stable, and tunable, hence we can fine-tune the electronic properties  </a:t>
            </a:r>
            <a:endParaRPr sz="7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Topological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superconducting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phase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It is used for 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superconducting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sensors and low 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power</a:t>
            </a: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devices.</a:t>
            </a:r>
            <a:endParaRPr sz="7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7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Clr>
                <a:srgbClr val="0000FF"/>
              </a:buClr>
              <a:buSzPct val="100000"/>
              <a:buFont typeface="Roboto"/>
              <a:buChar char="➢"/>
            </a:pPr>
            <a:r>
              <a:rPr lang="en" sz="7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If we add to this </a:t>
            </a:r>
            <a:r>
              <a:rPr lang="en" sz="7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settings</a:t>
            </a:r>
            <a:r>
              <a:rPr lang="en" sz="7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a tool that can measure the </a:t>
            </a:r>
            <a:r>
              <a:rPr lang="en" sz="7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parity</a:t>
            </a:r>
            <a:r>
              <a:rPr lang="en" sz="7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of the </a:t>
            </a:r>
            <a:r>
              <a:rPr lang="en" sz="7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electrons</a:t>
            </a:r>
            <a:r>
              <a:rPr lang="en" sz="7200">
                <a:solidFill>
                  <a:srgbClr val="0000FF"/>
                </a:solidFill>
                <a:latin typeface="Roboto"/>
                <a:ea typeface="Roboto"/>
                <a:cs typeface="Roboto"/>
                <a:sym typeface="Roboto"/>
              </a:rPr>
              <a:t> on the nanowire we can have a new type of stable qubit</a:t>
            </a:r>
            <a:endParaRPr sz="7200">
              <a:solidFill>
                <a:srgbClr val="0000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7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5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5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0"/>
          <p:cNvSpPr txBox="1"/>
          <p:nvPr>
            <p:ph type="title"/>
          </p:nvPr>
        </p:nvSpPr>
        <p:spPr>
          <a:xfrm>
            <a:off x="398900" y="173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Fermions </a:t>
            </a:r>
            <a:endParaRPr/>
          </a:p>
        </p:txBody>
      </p:sp>
      <p:sp>
        <p:nvSpPr>
          <p:cNvPr id="253" name="Google Shape;253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What is a Fermion?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A fundamental particle which is the core building block of all matter.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Examples of Fermions: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Electrons, protons, and neutrons are all fermions 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Fermion Properties in Quantum Systems: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They have half-integer spin (e.g., 1/2, 3/2) and obey Fermi-Dirac statistics, crucial for quantum mechanics and solid-state physics.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157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51"/>
          <p:cNvSpPr txBox="1"/>
          <p:nvPr/>
        </p:nvSpPr>
        <p:spPr>
          <a:xfrm>
            <a:off x="2057400" y="250475"/>
            <a:ext cx="4857300" cy="4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Fermion -Spin ½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2561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2"/>
          <p:cNvSpPr txBox="1"/>
          <p:nvPr>
            <p:ph type="title"/>
          </p:nvPr>
        </p:nvSpPr>
        <p:spPr>
          <a:xfrm>
            <a:off x="311700" y="154975"/>
            <a:ext cx="8520600" cy="5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Dirac Equation  - 1928</a:t>
            </a:r>
            <a:endParaRPr/>
          </a:p>
        </p:txBody>
      </p:sp>
      <p:sp>
        <p:nvSpPr>
          <p:cNvPr id="265" name="Google Shape;265;p52"/>
          <p:cNvSpPr txBox="1"/>
          <p:nvPr>
            <p:ph idx="1" type="body"/>
          </p:nvPr>
        </p:nvSpPr>
        <p:spPr>
          <a:xfrm>
            <a:off x="311700" y="697375"/>
            <a:ext cx="8520600" cy="38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Motivation for the Dirac Equation </a:t>
            </a:r>
            <a:endParaRPr b="1" sz="15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Q</a:t>
            </a:r>
            <a:r>
              <a:rPr lang="en">
                <a:solidFill>
                  <a:schemeClr val="dk1"/>
                </a:solidFill>
              </a:rPr>
              <a:t>uantum mechanics successfully described fermions, but there was no lack of consistency with </a:t>
            </a:r>
            <a:r>
              <a:rPr b="1" lang="en">
                <a:solidFill>
                  <a:schemeClr val="dk1"/>
                </a:solidFill>
              </a:rPr>
              <a:t>special relativity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Dirac sought an equation that naturally included </a:t>
            </a:r>
            <a:r>
              <a:rPr b="1" lang="en">
                <a:solidFill>
                  <a:schemeClr val="dk1"/>
                </a:solidFill>
              </a:rPr>
              <a:t>spin-1/2 particles</a:t>
            </a:r>
            <a:r>
              <a:rPr lang="en">
                <a:solidFill>
                  <a:schemeClr val="dk1"/>
                </a:solidFill>
              </a:rPr>
              <a:t> and predicted their behavior at high speeds.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His equation also </a:t>
            </a:r>
            <a:r>
              <a:rPr b="1" lang="en">
                <a:solidFill>
                  <a:schemeClr val="dk1"/>
                </a:solidFill>
              </a:rPr>
              <a:t>predicted antimatter</a:t>
            </a:r>
            <a:r>
              <a:rPr lang="en">
                <a:solidFill>
                  <a:schemeClr val="dk1"/>
                </a:solidFill>
              </a:rPr>
              <a:t>, an entirely new concept at the time.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Majorana Equation -1937</a:t>
            </a:r>
            <a:endParaRPr/>
          </a:p>
        </p:txBody>
      </p:sp>
      <p:sp>
        <p:nvSpPr>
          <p:cNvPr id="271" name="Google Shape;271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400">
                <a:solidFill>
                  <a:schemeClr val="dk1"/>
                </a:solidFill>
              </a:rPr>
              <a:t>Dirac Equation has complex solutions that were interpreted as a </a:t>
            </a:r>
            <a:r>
              <a:rPr lang="en" sz="1400">
                <a:solidFill>
                  <a:srgbClr val="0000FF"/>
                </a:solidFill>
              </a:rPr>
              <a:t>particle </a:t>
            </a:r>
            <a:r>
              <a:rPr lang="en" sz="1400">
                <a:solidFill>
                  <a:schemeClr val="dk1"/>
                </a:solidFill>
              </a:rPr>
              <a:t>and its </a:t>
            </a:r>
            <a:r>
              <a:rPr lang="en" sz="1400">
                <a:solidFill>
                  <a:srgbClr val="0000FF"/>
                </a:solidFill>
              </a:rPr>
              <a:t>antiparticle.</a:t>
            </a:r>
            <a:endParaRPr sz="1400">
              <a:solidFill>
                <a:srgbClr val="00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 </a:t>
            </a:r>
            <a:endParaRPr sz="14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400">
                <a:solidFill>
                  <a:schemeClr val="dk1"/>
                </a:solidFill>
              </a:rPr>
              <a:t>Majorana, motivated by a desire for a simpler, more 'real' description of particles, searched for a more elegant solution and rewrote the Dirac operator in a Hermitian form in order to study real solutions.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 </a:t>
            </a:r>
            <a:endParaRPr sz="14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38761D"/>
              </a:buClr>
              <a:buSzPts val="1100"/>
              <a:buChar char="●"/>
            </a:pPr>
            <a:r>
              <a:rPr lang="en" sz="1400">
                <a:solidFill>
                  <a:srgbClr val="38761D"/>
                </a:solidFill>
              </a:rPr>
              <a:t>Physics interpreted his work as a prediction of a particle that is its own antiparticle, known as a </a:t>
            </a:r>
            <a:r>
              <a:rPr lang="en" sz="1400">
                <a:solidFill>
                  <a:srgbClr val="674EA7"/>
                </a:solidFill>
              </a:rPr>
              <a:t>Majorana fermion</a:t>
            </a:r>
            <a:r>
              <a:rPr lang="en" sz="1400">
                <a:solidFill>
                  <a:srgbClr val="38761D"/>
                </a:solidFill>
              </a:rPr>
              <a:t>.</a:t>
            </a:r>
            <a:endParaRPr sz="1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</a:t>
            </a:r>
            <a:r>
              <a:rPr lang="en"/>
              <a:t>Majorana Zero Modes (MZMs) vs. Majorana Fermions</a:t>
            </a:r>
            <a:endParaRPr/>
          </a:p>
        </p:txBody>
      </p:sp>
      <p:sp>
        <p:nvSpPr>
          <p:cNvPr id="277" name="Google Shape;277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Majorana fermions</a:t>
            </a:r>
            <a:r>
              <a:rPr lang="en" sz="1300">
                <a:solidFill>
                  <a:schemeClr val="dk1"/>
                </a:solidFill>
              </a:rPr>
              <a:t> are fundamental particles that are </a:t>
            </a:r>
            <a:r>
              <a:rPr b="1" lang="en" sz="1300">
                <a:solidFill>
                  <a:schemeClr val="dk1"/>
                </a:solidFill>
              </a:rPr>
              <a:t>their own antiparticles</a:t>
            </a:r>
            <a:r>
              <a:rPr lang="en" sz="1300">
                <a:solidFill>
                  <a:schemeClr val="dk1"/>
                </a:solidFill>
              </a:rPr>
              <a:t>. These are theoretical particles in high-energy physics (e.g., hypothesized for neutrinos), but they have </a:t>
            </a:r>
            <a:r>
              <a:rPr b="1" lang="en" sz="1300">
                <a:solidFill>
                  <a:schemeClr val="dk1"/>
                </a:solidFill>
              </a:rPr>
              <a:t>never been observed</a:t>
            </a:r>
            <a:r>
              <a:rPr lang="en" sz="1300">
                <a:solidFill>
                  <a:schemeClr val="dk1"/>
                </a:solidFill>
              </a:rPr>
              <a:t> experimentally.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 MZMs</a:t>
            </a:r>
            <a:r>
              <a:rPr lang="en" sz="1300">
                <a:solidFill>
                  <a:schemeClr val="dk1"/>
                </a:solidFill>
              </a:rPr>
              <a:t> are </a:t>
            </a:r>
            <a:r>
              <a:rPr b="1" lang="en" sz="1300">
                <a:solidFill>
                  <a:schemeClr val="dk1"/>
                </a:solidFill>
              </a:rPr>
              <a:t>quasiparticles</a:t>
            </a:r>
            <a:r>
              <a:rPr lang="en" sz="1300">
                <a:solidFill>
                  <a:schemeClr val="dk1"/>
                </a:solidFill>
              </a:rPr>
              <a:t> (not fundamental). They emerge from the collective behavior of </a:t>
            </a:r>
            <a:r>
              <a:rPr b="1" lang="en" sz="1300">
                <a:solidFill>
                  <a:schemeClr val="dk1"/>
                </a:solidFill>
              </a:rPr>
              <a:t>electrons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 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MZMs</a:t>
            </a:r>
            <a:r>
              <a:rPr lang="en" sz="1300">
                <a:solidFill>
                  <a:schemeClr val="dk1"/>
                </a:solidFill>
              </a:rPr>
              <a:t> come in </a:t>
            </a:r>
            <a:r>
              <a:rPr b="1" lang="en" sz="1300">
                <a:solidFill>
                  <a:schemeClr val="dk1"/>
                </a:solidFill>
              </a:rPr>
              <a:t>pairs</a:t>
            </a:r>
            <a:r>
              <a:rPr lang="en" sz="1300">
                <a:solidFill>
                  <a:schemeClr val="dk1"/>
                </a:solidFill>
              </a:rPr>
              <a:t>: two MZMs at the ends of a wire (or similar systems) are required to form a </a:t>
            </a:r>
            <a:r>
              <a:rPr b="1" lang="en" sz="1300">
                <a:solidFill>
                  <a:schemeClr val="dk1"/>
                </a:solidFill>
              </a:rPr>
              <a:t>single Majorana mode</a:t>
            </a:r>
            <a:r>
              <a:rPr lang="en" sz="1300">
                <a:solidFill>
                  <a:schemeClr val="dk1"/>
                </a:solidFill>
              </a:rPr>
              <a:t>.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MZMs exhibit </a:t>
            </a:r>
            <a:r>
              <a:rPr b="1" lang="en" sz="1300">
                <a:solidFill>
                  <a:schemeClr val="dk1"/>
                </a:solidFill>
              </a:rPr>
              <a:t>Majorana-like behavior</a:t>
            </a:r>
            <a:r>
              <a:rPr lang="en" sz="1300">
                <a:solidFill>
                  <a:schemeClr val="dk1"/>
                </a:solidFill>
              </a:rPr>
              <a:t> because they are </a:t>
            </a:r>
            <a:r>
              <a:rPr b="1" lang="en" sz="1300">
                <a:solidFill>
                  <a:schemeClr val="dk1"/>
                </a:solidFill>
              </a:rPr>
              <a:t>self-conjugate</a:t>
            </a:r>
            <a:r>
              <a:rPr lang="en" sz="1100">
                <a:solidFill>
                  <a:schemeClr val="dk1"/>
                </a:solidFill>
              </a:rPr>
              <a:t>  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5"/>
          <p:cNvSpPr txBox="1"/>
          <p:nvPr>
            <p:ph type="title"/>
          </p:nvPr>
        </p:nvSpPr>
        <p:spPr>
          <a:xfrm>
            <a:off x="379500" y="1738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Fermion Parity</a:t>
            </a:r>
            <a:endParaRPr/>
          </a:p>
        </p:txBody>
      </p:sp>
      <p:sp>
        <p:nvSpPr>
          <p:cNvPr id="283" name="Google Shape;283;p55"/>
          <p:cNvSpPr txBox="1"/>
          <p:nvPr>
            <p:ph idx="1" type="body"/>
          </p:nvPr>
        </p:nvSpPr>
        <p:spPr>
          <a:xfrm>
            <a:off x="311700" y="697425"/>
            <a:ext cx="8520600" cy="38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5715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</a:t>
            </a:r>
            <a:endParaRPr b="1" sz="1100">
              <a:solidFill>
                <a:schemeClr val="dk1"/>
              </a:solidFill>
            </a:endParaRPr>
          </a:p>
          <a:p>
            <a:pPr indent="-297497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932">
                <a:solidFill>
                  <a:schemeClr val="dk1"/>
                </a:solidFill>
              </a:rPr>
              <a:t>Majorana zero modes (MZMs)  always appear in pairs. </a:t>
            </a:r>
            <a:endParaRPr sz="1932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32">
                <a:solidFill>
                  <a:schemeClr val="dk1"/>
                </a:solidFill>
              </a:rPr>
              <a:t> </a:t>
            </a:r>
            <a:endParaRPr sz="1932">
              <a:solidFill>
                <a:schemeClr val="dk1"/>
              </a:solidFill>
            </a:endParaRPr>
          </a:p>
          <a:p>
            <a:pPr indent="-323697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932">
                <a:solidFill>
                  <a:schemeClr val="dk1"/>
                </a:solidFill>
              </a:rPr>
              <a:t>The fermion parity of MZMs refers to whether the number of MZM pairs in a system is even or odd.  This parity is protected by the topological phase</a:t>
            </a:r>
            <a:endParaRPr sz="1932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32">
                <a:solidFill>
                  <a:schemeClr val="dk1"/>
                </a:solidFill>
              </a:rPr>
              <a:t>  </a:t>
            </a:r>
            <a:endParaRPr sz="1932">
              <a:solidFill>
                <a:schemeClr val="dk1"/>
              </a:solidFill>
            </a:endParaRPr>
          </a:p>
          <a:p>
            <a:pPr indent="-323697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932">
                <a:solidFill>
                  <a:schemeClr val="dk1"/>
                </a:solidFill>
              </a:rPr>
              <a:t> We can use this this parity to encode a topological qubit. The even or odd parity states represent the |0⟩ and |1⟩    </a:t>
            </a:r>
            <a:endParaRPr sz="1932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32">
                <a:solidFill>
                  <a:schemeClr val="dk1"/>
                </a:solidFill>
              </a:rPr>
              <a:t> </a:t>
            </a:r>
            <a:endParaRPr sz="1932">
              <a:solidFill>
                <a:schemeClr val="dk1"/>
              </a:solidFill>
            </a:endParaRPr>
          </a:p>
          <a:p>
            <a:pPr indent="-323697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932">
                <a:solidFill>
                  <a:schemeClr val="dk1"/>
                </a:solidFill>
              </a:rPr>
              <a:t>Due to the </a:t>
            </a:r>
            <a:r>
              <a:rPr lang="en" sz="1932">
                <a:solidFill>
                  <a:schemeClr val="dk1"/>
                </a:solidFill>
              </a:rPr>
              <a:t>topological</a:t>
            </a:r>
            <a:r>
              <a:rPr lang="en" sz="1932">
                <a:solidFill>
                  <a:schemeClr val="dk1"/>
                </a:solidFill>
              </a:rPr>
              <a:t> </a:t>
            </a:r>
            <a:r>
              <a:rPr lang="en" sz="1932">
                <a:solidFill>
                  <a:schemeClr val="dk1"/>
                </a:solidFill>
              </a:rPr>
              <a:t>phase. The</a:t>
            </a:r>
            <a:r>
              <a:rPr lang="en" sz="1932">
                <a:solidFill>
                  <a:schemeClr val="dk1"/>
                </a:solidFill>
              </a:rPr>
              <a:t> parity is robust against local perturbations. This provides a form of error protection, making it a cardinal feature for topological quantum computing. </a:t>
            </a:r>
            <a:endParaRPr sz="1932">
              <a:solidFill>
                <a:schemeClr val="dk1"/>
              </a:solidFill>
            </a:endParaRPr>
          </a:p>
          <a:p>
            <a:pPr indent="0" lvl="0" marL="5715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6"/>
          <p:cNvSpPr txBox="1"/>
          <p:nvPr>
            <p:ph type="title"/>
          </p:nvPr>
        </p:nvSpPr>
        <p:spPr>
          <a:xfrm>
            <a:off x="311700" y="213825"/>
            <a:ext cx="85206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2200"/>
              <a:t>                      </a:t>
            </a:r>
            <a:r>
              <a:rPr b="1" lang="en" sz="3000"/>
              <a:t>             </a:t>
            </a:r>
            <a:r>
              <a:rPr b="1" lang="en" sz="3000"/>
              <a:t>Braiding  </a:t>
            </a:r>
            <a:r>
              <a:rPr b="1" lang="en" sz="3000"/>
              <a:t> </a:t>
            </a:r>
            <a:endParaRPr b="1" sz="3000"/>
          </a:p>
        </p:txBody>
      </p:sp>
      <p:sp>
        <p:nvSpPr>
          <p:cNvPr id="289" name="Google Shape;289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591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5500">
                <a:solidFill>
                  <a:schemeClr val="dk1"/>
                </a:solidFill>
              </a:rPr>
              <a:t>Braiding</a:t>
            </a:r>
            <a:r>
              <a:rPr lang="en" sz="5500">
                <a:solidFill>
                  <a:schemeClr val="dk1"/>
                </a:solidFill>
              </a:rPr>
              <a:t> refers to the process of </a:t>
            </a:r>
            <a:r>
              <a:rPr b="1" lang="en" sz="5500">
                <a:solidFill>
                  <a:schemeClr val="dk1"/>
                </a:solidFill>
              </a:rPr>
              <a:t>interchanging</a:t>
            </a:r>
            <a:r>
              <a:rPr lang="en" sz="5500">
                <a:solidFill>
                  <a:schemeClr val="dk1"/>
                </a:solidFill>
              </a:rPr>
              <a:t> the positions of </a:t>
            </a:r>
            <a:r>
              <a:rPr b="1" lang="en" sz="5500">
                <a:solidFill>
                  <a:schemeClr val="dk1"/>
                </a:solidFill>
              </a:rPr>
              <a:t>Majorana Zero Modes (MZMs)</a:t>
            </a:r>
            <a:r>
              <a:rPr lang="en" sz="5500">
                <a:solidFill>
                  <a:schemeClr val="dk1"/>
                </a:solidFill>
              </a:rPr>
              <a:t>   typically done in systems like nanowires or quantum dots </a:t>
            </a:r>
            <a:endParaRPr sz="5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dk1"/>
                </a:solidFill>
              </a:rPr>
              <a:t> </a:t>
            </a:r>
            <a:endParaRPr sz="3500">
              <a:solidFill>
                <a:schemeClr val="dk1"/>
              </a:solidFill>
            </a:endParaRPr>
          </a:p>
          <a:p>
            <a:pPr indent="-31591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500">
                <a:solidFill>
                  <a:schemeClr val="dk1"/>
                </a:solidFill>
              </a:rPr>
              <a:t>It involves </a:t>
            </a:r>
            <a:r>
              <a:rPr b="1" lang="en" sz="5500">
                <a:solidFill>
                  <a:schemeClr val="dk1"/>
                </a:solidFill>
              </a:rPr>
              <a:t>moving MZMs</a:t>
            </a:r>
            <a:r>
              <a:rPr lang="en" sz="5500">
                <a:solidFill>
                  <a:schemeClr val="dk1"/>
                </a:solidFill>
              </a:rPr>
              <a:t> around each other in a controlled manner, which changes the system’s </a:t>
            </a:r>
            <a:r>
              <a:rPr b="1" lang="en" sz="5500">
                <a:solidFill>
                  <a:schemeClr val="dk1"/>
                </a:solidFill>
              </a:rPr>
              <a:t>global quantum state</a:t>
            </a:r>
            <a:r>
              <a:rPr lang="en" sz="5500">
                <a:solidFill>
                  <a:schemeClr val="dk1"/>
                </a:solidFill>
              </a:rPr>
              <a:t>.</a:t>
            </a:r>
            <a:endParaRPr sz="5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500">
              <a:solidFill>
                <a:schemeClr val="dk1"/>
              </a:solidFill>
            </a:endParaRPr>
          </a:p>
          <a:p>
            <a:pPr indent="-315912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b="1" lang="en" sz="5500">
                <a:solidFill>
                  <a:schemeClr val="dk1"/>
                </a:solidFill>
              </a:rPr>
              <a:t>Braiding allows for the manipulation of fermion parity</a:t>
            </a:r>
            <a:r>
              <a:rPr lang="en" sz="5500">
                <a:solidFill>
                  <a:schemeClr val="dk1"/>
                </a:solidFill>
              </a:rPr>
              <a:t> and enables the measurement of even fermion parity, which would otherwise be inaccessible in a single wire.</a:t>
            </a:r>
            <a:endParaRPr sz="5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5500">
              <a:solidFill>
                <a:srgbClr val="38761D"/>
              </a:solidFill>
            </a:endParaRPr>
          </a:p>
          <a:p>
            <a:pPr indent="-315912" lvl="0" marL="457200" rtl="0" algn="l">
              <a:spcBef>
                <a:spcPts val="120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➢"/>
            </a:pPr>
            <a:r>
              <a:rPr b="1" lang="en" sz="5500">
                <a:solidFill>
                  <a:srgbClr val="38761D"/>
                </a:solidFill>
              </a:rPr>
              <a:t>Braiding</a:t>
            </a:r>
            <a:r>
              <a:rPr lang="en" sz="5500">
                <a:solidFill>
                  <a:srgbClr val="38761D"/>
                </a:solidFill>
              </a:rPr>
              <a:t> enables us to overcome the limitation of single-wire systems, and achieving</a:t>
            </a:r>
            <a:r>
              <a:rPr lang="en" sz="5500">
                <a:solidFill>
                  <a:srgbClr val="38761D"/>
                </a:solidFill>
              </a:rPr>
              <a:t> </a:t>
            </a:r>
            <a:r>
              <a:rPr b="1" lang="en" sz="5500">
                <a:solidFill>
                  <a:srgbClr val="38761D"/>
                </a:solidFill>
              </a:rPr>
              <a:t>robust quantum states</a:t>
            </a:r>
            <a:r>
              <a:rPr lang="en" sz="5500">
                <a:solidFill>
                  <a:srgbClr val="38761D"/>
                </a:solidFill>
              </a:rPr>
              <a:t>—this is fundamental for </a:t>
            </a:r>
            <a:r>
              <a:rPr b="1" lang="en" sz="5500">
                <a:solidFill>
                  <a:srgbClr val="38761D"/>
                </a:solidFill>
              </a:rPr>
              <a:t>topological quantum computing</a:t>
            </a:r>
            <a:r>
              <a:rPr lang="en" sz="5500">
                <a:solidFill>
                  <a:srgbClr val="38761D"/>
                </a:solidFill>
              </a:rPr>
              <a:t>.</a:t>
            </a:r>
            <a:endParaRPr sz="5500">
              <a:solidFill>
                <a:srgbClr val="38761D"/>
              </a:solidFill>
            </a:endParaRPr>
          </a:p>
          <a:p>
            <a:pPr indent="-315912" lvl="0" marL="4572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ct val="100000"/>
              <a:buChar char="➢"/>
            </a:pPr>
            <a:r>
              <a:rPr lang="en" sz="5500">
                <a:solidFill>
                  <a:srgbClr val="38761D"/>
                </a:solidFill>
              </a:rPr>
              <a:t>Since it is </a:t>
            </a:r>
            <a:r>
              <a:rPr lang="en" sz="5500">
                <a:solidFill>
                  <a:srgbClr val="38761D"/>
                </a:solidFill>
              </a:rPr>
              <a:t>robust</a:t>
            </a:r>
            <a:r>
              <a:rPr lang="en" sz="5500">
                <a:solidFill>
                  <a:srgbClr val="38761D"/>
                </a:solidFill>
              </a:rPr>
              <a:t> it can </a:t>
            </a:r>
            <a:r>
              <a:rPr lang="en" sz="5500">
                <a:solidFill>
                  <a:srgbClr val="38761D"/>
                </a:solidFill>
              </a:rPr>
              <a:t>be beneficial</a:t>
            </a:r>
            <a:r>
              <a:rPr lang="en" sz="5500">
                <a:solidFill>
                  <a:srgbClr val="38761D"/>
                </a:solidFill>
              </a:rPr>
              <a:t> for logical qubits -If one pair is </a:t>
            </a:r>
            <a:r>
              <a:rPr lang="en" sz="5500">
                <a:solidFill>
                  <a:srgbClr val="38761D"/>
                </a:solidFill>
              </a:rPr>
              <a:t>destroyed</a:t>
            </a:r>
            <a:r>
              <a:rPr lang="en" sz="5500">
                <a:solidFill>
                  <a:srgbClr val="38761D"/>
                </a:solidFill>
              </a:rPr>
              <a:t> there are </a:t>
            </a:r>
            <a:r>
              <a:rPr lang="en" sz="5500">
                <a:solidFill>
                  <a:srgbClr val="38761D"/>
                </a:solidFill>
              </a:rPr>
              <a:t>other pairs</a:t>
            </a:r>
            <a:endParaRPr sz="3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5715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7"/>
          <p:cNvSpPr txBox="1"/>
          <p:nvPr>
            <p:ph type="title"/>
          </p:nvPr>
        </p:nvSpPr>
        <p:spPr>
          <a:xfrm>
            <a:off x="311700" y="68525"/>
            <a:ext cx="85206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2200"/>
              <a:t>                      </a:t>
            </a:r>
            <a:r>
              <a:rPr b="1" lang="en" sz="3000"/>
              <a:t>             Braiding   </a:t>
            </a:r>
            <a:endParaRPr b="1" sz="3000"/>
          </a:p>
        </p:txBody>
      </p:sp>
      <p:sp>
        <p:nvSpPr>
          <p:cNvPr id="295" name="Google Shape;295;p57"/>
          <p:cNvSpPr txBox="1"/>
          <p:nvPr>
            <p:ph idx="1" type="body"/>
          </p:nvPr>
        </p:nvSpPr>
        <p:spPr>
          <a:xfrm>
            <a:off x="311700" y="728925"/>
            <a:ext cx="8520600" cy="3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Braiding- A process of physically moving (MZMs) around each other in a controlled manner. </a:t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dk1"/>
                </a:solidFill>
              </a:rPr>
              <a:t> 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Braiding allows us to manipulate topological qubits, performing quantum gate operations which manipulate fermion parity and enable its measurement</a:t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dk1"/>
                </a:solidFill>
              </a:rPr>
              <a:t>  </a:t>
            </a:r>
            <a:r>
              <a:rPr lang="en" sz="5600">
                <a:solidFill>
                  <a:schemeClr val="dk1"/>
                </a:solidFill>
              </a:rPr>
              <a:t> </a:t>
            </a:r>
            <a:r>
              <a:rPr lang="en" sz="5600">
                <a:solidFill>
                  <a:schemeClr val="dk1"/>
                </a:solidFill>
              </a:rPr>
              <a:t>  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The </a:t>
            </a:r>
            <a:r>
              <a:rPr lang="en" sz="5600">
                <a:solidFill>
                  <a:schemeClr val="dk1"/>
                </a:solidFill>
              </a:rPr>
              <a:t>topological</a:t>
            </a:r>
            <a:r>
              <a:rPr lang="en" sz="5600">
                <a:solidFill>
                  <a:schemeClr val="dk1"/>
                </a:solidFill>
              </a:rPr>
              <a:t> phase implies robustness on these operations against local perturbations such a small errors in the movement of MZMs. Therefore </a:t>
            </a:r>
            <a:r>
              <a:rPr lang="en" sz="5600">
                <a:solidFill>
                  <a:schemeClr val="dk1"/>
                </a:solidFill>
              </a:rPr>
              <a:t>braiding</a:t>
            </a:r>
            <a:r>
              <a:rPr lang="en" sz="5600">
                <a:solidFill>
                  <a:schemeClr val="dk1"/>
                </a:solidFill>
              </a:rPr>
              <a:t> is </a:t>
            </a:r>
            <a:r>
              <a:rPr lang="en" sz="5600">
                <a:solidFill>
                  <a:schemeClr val="dk1"/>
                </a:solidFill>
              </a:rPr>
              <a:t>valuable for fault-tolerant quantum computing.</a:t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dk1"/>
                </a:solidFill>
              </a:rPr>
              <a:t> 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By performing specific braiding sequences and then measuring the fermion parity, we can read out the state of the topological qubit.  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t/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700">
                <a:solidFill>
                  <a:schemeClr val="dk1"/>
                </a:solidFill>
              </a:rPr>
              <a:t> </a:t>
            </a:r>
            <a:endParaRPr b="1" sz="8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5715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8"/>
          <p:cNvSpPr txBox="1"/>
          <p:nvPr>
            <p:ph type="title"/>
          </p:nvPr>
        </p:nvSpPr>
        <p:spPr>
          <a:xfrm>
            <a:off x="311700" y="68525"/>
            <a:ext cx="85206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2200"/>
              <a:t>                      </a:t>
            </a:r>
            <a:r>
              <a:rPr b="1" lang="en" sz="3000"/>
              <a:t>             Braiding   </a:t>
            </a:r>
            <a:endParaRPr b="1" sz="3000"/>
          </a:p>
        </p:txBody>
      </p:sp>
      <p:sp>
        <p:nvSpPr>
          <p:cNvPr id="301" name="Google Shape;301;p58"/>
          <p:cNvSpPr txBox="1"/>
          <p:nvPr>
            <p:ph idx="1" type="body"/>
          </p:nvPr>
        </p:nvSpPr>
        <p:spPr>
          <a:xfrm>
            <a:off x="311700" y="728925"/>
            <a:ext cx="8520600" cy="41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A topological qubits system, in order to be relevant, must have a network of wires or other complex structures. A single wire system is insufficient for the manipulation of topological qubits.</a:t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dk1"/>
                </a:solidFill>
              </a:rPr>
              <a:t>  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Braiding refers to the process of physically moving Majorana zero modes (MZMs) around each other in a controlled manner within this network of wires. It</a:t>
            </a:r>
            <a:r>
              <a:rPr lang="en" sz="5600">
                <a:solidFill>
                  <a:schemeClr val="dk1"/>
                </a:solidFill>
              </a:rPr>
              <a:t> allows us to manipulate topological qubits, performing quantum gate operations which manipulate fermion parity and enable its measurement</a:t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dk1"/>
                </a:solidFill>
              </a:rPr>
              <a:t>    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The topological phase implies robustness on these operations against local perturbations such a small errors in the movement of MZMs. Therefore braiding is valuable for fault-tolerant quantum computing.</a:t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dk1"/>
                </a:solidFill>
              </a:rPr>
              <a:t> </a:t>
            </a:r>
            <a:endParaRPr sz="56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5600">
                <a:solidFill>
                  <a:schemeClr val="dk1"/>
                </a:solidFill>
              </a:rPr>
              <a:t>By performing specific braiding sequences and then measuring the fermion parity, we can read out the state of the topological qubit.  </a:t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8700">
                <a:solidFill>
                  <a:schemeClr val="dk1"/>
                </a:solidFill>
              </a:rPr>
              <a:t> </a:t>
            </a:r>
            <a:endParaRPr b="1" sz="8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5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5715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  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60"/>
          <p:cNvSpPr txBox="1"/>
          <p:nvPr>
            <p:ph type="title"/>
          </p:nvPr>
        </p:nvSpPr>
        <p:spPr>
          <a:xfrm>
            <a:off x="311700" y="1601200"/>
            <a:ext cx="8520600" cy="188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Majorana 1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2024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5307"/>
              <a:buFont typeface="Arial"/>
              <a:buNone/>
            </a:pPr>
            <a:r>
              <a:rPr b="1" lang="en" sz="1790"/>
              <a:t> From Semiconductor to Topological Superconductor</a:t>
            </a:r>
            <a:endParaRPr b="1" sz="179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b="1" lang="en" sz="1450"/>
              <a:t>Semiconductors</a:t>
            </a:r>
            <a:r>
              <a:rPr lang="en" sz="1450"/>
              <a:t> are materials that have a band gap thus can be tuned to conduct or no, and control  electrical conductivity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b="1" lang="en" sz="1450"/>
              <a:t>Superconductors</a:t>
            </a:r>
            <a:r>
              <a:rPr lang="en" sz="1450"/>
              <a:t>, when cooled below a critical temperature, exhibit zero electrical resistance and expel magnetic fields (Meissner effect)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/>
              <a:t> When a superconductor is brought into a semiconductor, some properties 'leak' into the   semiconductor  (</a:t>
            </a:r>
            <a:r>
              <a:rPr b="1" lang="en" sz="1450"/>
              <a:t>the proximity effect) </a:t>
            </a:r>
            <a:r>
              <a:rPr lang="en" sz="1450"/>
              <a:t> 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/>
              <a:t> When we combine the </a:t>
            </a:r>
            <a:r>
              <a:rPr b="1" lang="en" sz="1450"/>
              <a:t>proximity effect</a:t>
            </a:r>
            <a:r>
              <a:rPr lang="en" sz="1450"/>
              <a:t> with magnetic field (</a:t>
            </a:r>
            <a:r>
              <a:rPr b="1" lang="en" sz="1450"/>
              <a:t>Zeeman effect) , </a:t>
            </a:r>
            <a:r>
              <a:rPr lang="en" sz="1450"/>
              <a:t>we achieve a transition that the wire becomes topological superconductor  (</a:t>
            </a:r>
            <a:r>
              <a:rPr b="1" lang="en" sz="1450"/>
              <a:t>topological superconductor phase</a:t>
            </a:r>
            <a:r>
              <a:rPr lang="en" sz="1450"/>
              <a:t>)</a:t>
            </a:r>
            <a:endParaRPr sz="1450"/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/>
              <a:t> A topological superconductor can host MZMs at its boundaries and they are  topologically protected, meaning they are robust against local perturbations </a:t>
            </a:r>
            <a:endParaRPr sz="145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5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0175" y="377775"/>
            <a:ext cx="6887050" cy="4475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41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Majorana 1</a:t>
            </a:r>
            <a:r>
              <a:rPr lang="en"/>
              <a:t>: Creating the Topological Superconductor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semiconductor nanowire (e.g., InAs) with nanometer diameter and micrometer length (3-4 μm) is fabricated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superconducting material (e.g., Al) is attached to the nanowire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superconducting proximity effect induces a 'soft' superconducting gap in the </a:t>
            </a:r>
            <a:r>
              <a:rPr lang="en"/>
              <a:t>nanowire</a:t>
            </a:r>
            <a:r>
              <a:rPr lang="en"/>
              <a:t> electronic spectrum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quantum dot is integrated to provide precise electrostatic control, acting as a 'tuning knob' for the nanowire's properties, specifically tuning the initial superconducting gap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Char char="➢"/>
            </a:pPr>
            <a:r>
              <a:rPr lang="en">
                <a:solidFill>
                  <a:srgbClr val="6AA84F"/>
                </a:solidFill>
              </a:rPr>
              <a:t>First energy gap is generated</a:t>
            </a:r>
            <a:endParaRPr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Majorana 2 </a:t>
            </a:r>
            <a:r>
              <a:rPr lang="en"/>
              <a:t>Generating and Detecting (MZMs)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Using Zeeman effect MSN </a:t>
            </a:r>
            <a:r>
              <a:rPr lang="en"/>
              <a:t>perform</a:t>
            </a:r>
            <a:r>
              <a:rPr lang="en"/>
              <a:t> a </a:t>
            </a:r>
            <a:r>
              <a:rPr lang="en"/>
              <a:t>translation</a:t>
            </a:r>
            <a:r>
              <a:rPr lang="en"/>
              <a:t> to the </a:t>
            </a:r>
            <a:r>
              <a:rPr lang="en"/>
              <a:t>topological</a:t>
            </a:r>
            <a:r>
              <a:rPr lang="en"/>
              <a:t> superc. phase that reopens the energy gap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MZMs are </a:t>
            </a:r>
            <a:r>
              <a:rPr lang="en"/>
              <a:t>generated</a:t>
            </a:r>
            <a:r>
              <a:rPr lang="en"/>
              <a:t> at the edges of the nanowires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MSN use the QD to finetune the gaps and enhance the MZMs stability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Performing</a:t>
            </a:r>
            <a:r>
              <a:rPr lang="en"/>
              <a:t> fermion parity </a:t>
            </a:r>
            <a:r>
              <a:rPr lang="en"/>
              <a:t>measurement- </a:t>
            </a:r>
            <a:r>
              <a:rPr b="1" lang="en">
                <a:solidFill>
                  <a:schemeClr val="dk1"/>
                </a:solidFill>
              </a:rPr>
              <a:t>Tunneling Measurements:</a:t>
            </a:r>
            <a:r>
              <a:rPr lang="en">
                <a:solidFill>
                  <a:schemeClr val="dk1"/>
                </a:solidFill>
              </a:rPr>
              <a:t>  Measuring tunneling current through the QD, which is sensitive to MZM presence and parity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/>
              <a:t>Readout -</a:t>
            </a:r>
            <a:r>
              <a:rPr b="1" lang="en" sz="1700"/>
              <a:t>Fermion Parity via Quantum Dot (QD) Sensing</a:t>
            </a:r>
            <a:endParaRPr sz="3400"/>
          </a:p>
        </p:txBody>
      </p:sp>
      <p:sp>
        <p:nvSpPr>
          <p:cNvPr id="340" name="Google Shape;340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The QD, utilizing its semiconducting properties, is </a:t>
            </a:r>
            <a:r>
              <a:rPr lang="en" sz="1100">
                <a:solidFill>
                  <a:schemeClr val="dk1"/>
                </a:solidFill>
              </a:rPr>
              <a:t>placed</a:t>
            </a:r>
            <a:r>
              <a:rPr lang="en" sz="1100">
                <a:solidFill>
                  <a:schemeClr val="dk1"/>
                </a:solidFill>
              </a:rPr>
              <a:t> close t</a:t>
            </a:r>
            <a:r>
              <a:rPr lang="en" sz="1100">
                <a:solidFill>
                  <a:schemeClr val="dk1"/>
                </a:solidFill>
              </a:rPr>
              <a:t>o the nanowire, enabling electrostatic control.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Voltages applied to the QD control its electrostatic potential and charge state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 Changes in MZM fermion parity induce changes in the nanowire's charge distribution, affecting the QD's charge state.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Directly measuring the QD's charge state to infer fermion parity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Tunneling Measurements:</a:t>
            </a:r>
            <a:r>
              <a:rPr lang="en" sz="1100">
                <a:solidFill>
                  <a:schemeClr val="dk1"/>
                </a:solidFill>
              </a:rPr>
              <a:t>  Measuring tunneling current through the QD, which is sensitive to MZM presence and parity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 u="sng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1"/>
                </a:solidFill>
              </a:rPr>
              <a:t>Challenges and Considerations:</a:t>
            </a:r>
            <a:endParaRPr b="1" sz="1100" u="sng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Maintaining MZM topological protection during readout is crucial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Noise and decoherence can impact measurement accuracy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The QD's role is to tune the potential landscape, not to directly block electrons 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9297951" cy="4648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7"/>
          <p:cNvSpPr txBox="1"/>
          <p:nvPr>
            <p:ph type="title"/>
          </p:nvPr>
        </p:nvSpPr>
        <p:spPr>
          <a:xfrm>
            <a:off x="311700" y="169950"/>
            <a:ext cx="8520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                                   </a:t>
            </a:r>
            <a:r>
              <a:rPr lang="en" sz="1800"/>
              <a:t>Future improvements</a:t>
            </a:r>
            <a:endParaRPr sz="1800"/>
          </a:p>
        </p:txBody>
      </p:sp>
      <p:sp>
        <p:nvSpPr>
          <p:cNvPr id="351" name="Google Shape;351;p67"/>
          <p:cNvSpPr txBox="1"/>
          <p:nvPr>
            <p:ph idx="1" type="body"/>
          </p:nvPr>
        </p:nvSpPr>
        <p:spPr>
          <a:xfrm>
            <a:off x="553200" y="545550"/>
            <a:ext cx="8520600" cy="44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350" u="sng">
                <a:solidFill>
                  <a:schemeClr val="dk1"/>
                </a:solidFill>
              </a:rPr>
              <a:t> </a:t>
            </a:r>
            <a:r>
              <a:rPr lang="en" sz="4400" u="sng">
                <a:solidFill>
                  <a:schemeClr val="dk1"/>
                </a:solidFill>
              </a:rPr>
              <a:t>Theoretical study </a:t>
            </a:r>
            <a:endParaRPr sz="4400" u="sng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400">
                <a:solidFill>
                  <a:schemeClr val="dk1"/>
                </a:solidFill>
              </a:rPr>
              <a:t>Non-Abelian Braiding Statistics</a:t>
            </a:r>
            <a:endParaRPr sz="44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4400">
                <a:solidFill>
                  <a:schemeClr val="dk1"/>
                </a:solidFill>
              </a:rPr>
              <a:t>Computational modeling</a:t>
            </a:r>
            <a:endParaRPr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lang="en" sz="4400" u="sng">
                <a:solidFill>
                  <a:schemeClr val="dk1"/>
                </a:solidFill>
              </a:rPr>
              <a:t>Scalable Architectures and Qubit Networks</a:t>
            </a:r>
            <a:endParaRPr sz="4400" u="sng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Develop multi-qubit systems and </a:t>
            </a: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design</a:t>
            </a: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scalable</a:t>
            </a: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circuits</a:t>
            </a:r>
            <a:endParaRPr sz="4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Integrate with conventional QEC methods</a:t>
            </a:r>
            <a:endParaRPr sz="4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4400" u="sng">
                <a:solidFill>
                  <a:schemeClr val="dk1"/>
                </a:solidFill>
              </a:rPr>
              <a:t>Advanced Braiding Operations</a:t>
            </a:r>
            <a:endParaRPr b="1" sz="4400" u="sng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Implement fault-tolerant quantum gates</a:t>
            </a:r>
            <a:endParaRPr sz="4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Develop precise MZM manipulation techniques</a:t>
            </a:r>
            <a:endParaRPr sz="4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4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4400" u="sng">
                <a:solidFill>
                  <a:schemeClr val="dk1"/>
                </a:solidFill>
              </a:rPr>
              <a:t>System Integration and Control</a:t>
            </a:r>
            <a:endParaRPr b="1" sz="4400" u="sng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Bridge topological qubits and classical electronics</a:t>
            </a:r>
            <a:endParaRPr sz="4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Enhance measurement and readout fidelity</a:t>
            </a:r>
            <a:endParaRPr sz="4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Roboto"/>
              <a:buChar char="●"/>
            </a:pPr>
            <a:r>
              <a:rPr lang="en" sz="4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Develop efficient control interfaces</a:t>
            </a:r>
            <a:endParaRPr sz="4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1200"/>
              </a:spcAft>
              <a:buNone/>
            </a:pPr>
            <a:r>
              <a:t/>
            </a:r>
            <a:endParaRPr sz="4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390275" cy="462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Bulk Matter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Bulk Matter - Main Features</a:t>
            </a:r>
            <a:endParaRPr/>
          </a:p>
        </p:txBody>
      </p:sp>
      <p:sp>
        <p:nvSpPr>
          <p:cNvPr id="90" name="Google Shape;9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Metals</a:t>
            </a:r>
            <a:r>
              <a:rPr lang="en"/>
              <a:t> or bulk semiconductors.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Atoms are </a:t>
            </a:r>
            <a:r>
              <a:rPr lang="en"/>
              <a:t>organized</a:t>
            </a:r>
            <a:r>
              <a:rPr lang="en"/>
              <a:t> in a 3D lattice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Since the atoms are close - Their </a:t>
            </a:r>
            <a:r>
              <a:rPr lang="en"/>
              <a:t>electron orbitals</a:t>
            </a:r>
            <a:r>
              <a:rPr lang="en"/>
              <a:t> (mainly the valence) intersect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 outcome of every intersection is:</a:t>
            </a:r>
            <a:r>
              <a:rPr lang="en">
                <a:solidFill>
                  <a:schemeClr val="accent1"/>
                </a:solidFill>
              </a:rPr>
              <a:t>  </a:t>
            </a:r>
            <a:endParaRPr>
              <a:solidFill>
                <a:schemeClr val="accen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</a:pPr>
            <a:r>
              <a:rPr lang="en">
                <a:solidFill>
                  <a:schemeClr val="accent1"/>
                </a:solidFill>
              </a:rPr>
              <a:t>          </a:t>
            </a:r>
            <a:r>
              <a:rPr lang="en" sz="1600">
                <a:solidFill>
                  <a:schemeClr val="accent1"/>
                </a:solidFill>
              </a:rPr>
              <a:t>An orbital </a:t>
            </a:r>
            <a:r>
              <a:rPr lang="en" sz="1600">
                <a:solidFill>
                  <a:schemeClr val="accent1"/>
                </a:solidFill>
              </a:rPr>
              <a:t>with</a:t>
            </a:r>
            <a:r>
              <a:rPr lang="en" sz="1600">
                <a:solidFill>
                  <a:schemeClr val="accent1"/>
                </a:solidFill>
              </a:rPr>
              <a:t> a lower energy </a:t>
            </a:r>
            <a:endParaRPr sz="1600">
              <a:solidFill>
                <a:schemeClr val="accent1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○"/>
            </a:pPr>
            <a:r>
              <a:rPr lang="en" sz="1600">
                <a:solidFill>
                  <a:schemeClr val="accent1"/>
                </a:solidFill>
              </a:rPr>
              <a:t>         An orbital with a higher energy</a:t>
            </a:r>
            <a:endParaRPr sz="1600">
              <a:solidFill>
                <a:schemeClr val="accen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We have orbitals with a higher energy than the </a:t>
            </a:r>
            <a:r>
              <a:rPr lang="en"/>
              <a:t>valence orbital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We have </a:t>
            </a:r>
            <a:r>
              <a:rPr lang="en"/>
              <a:t>nearly</a:t>
            </a:r>
            <a:r>
              <a:rPr lang="en"/>
              <a:t> </a:t>
            </a:r>
            <a:r>
              <a:rPr lang="en"/>
              <a:t>continuous</a:t>
            </a:r>
            <a:r>
              <a:rPr lang="en"/>
              <a:t> energy bands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0357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